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16" r:id="rId10"/>
    <p:sldId id="396" r:id="rId11"/>
    <p:sldId id="397" r:id="rId12"/>
    <p:sldId id="400" r:id="rId13"/>
    <p:sldId id="398" r:id="rId14"/>
    <p:sldId id="399" r:id="rId15"/>
    <p:sldId id="374" r:id="rId16"/>
    <p:sldId id="381" r:id="rId17"/>
    <p:sldId id="382" r:id="rId18"/>
    <p:sldId id="401" r:id="rId19"/>
    <p:sldId id="402" r:id="rId20"/>
    <p:sldId id="403" r:id="rId21"/>
    <p:sldId id="404" r:id="rId22"/>
    <p:sldId id="405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383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38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385" r:id="rId49"/>
    <p:sldId id="316" r:id="rId50"/>
    <p:sldId id="317" r:id="rId51"/>
    <p:sldId id="318" r:id="rId52"/>
    <p:sldId id="265" r:id="rId53"/>
    <p:sldId id="268" r:id="rId54"/>
    <p:sldId id="267" r:id="rId55"/>
    <p:sldId id="386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0" r:id="rId70"/>
    <p:sldId id="266" r:id="rId7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16"/>
            <p14:sldId id="396"/>
            <p14:sldId id="397"/>
            <p14:sldId id="400"/>
            <p14:sldId id="398"/>
            <p14:sldId id="399"/>
          </p14:sldIdLst>
        </p14:section>
        <p14:section name="Section 2" id="{C917D1A8-35F5-431A-96F8-58EC0E4E14A6}">
          <p14:sldIdLst>
            <p14:sldId id="374"/>
            <p14:sldId id="381"/>
            <p14:sldId id="382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Section 3" id="{6F232BC7-3605-4C39-9B26-0CBE61880BCC}">
          <p14:sldIdLst>
            <p14:sldId id="383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Section 5" id="{F235FCA1-4A8D-4531-8314-9AA0AA52D3BF}">
          <p14:sldIdLst>
            <p14:sldId id="385"/>
            <p14:sldId id="316"/>
            <p14:sldId id="317"/>
            <p14:sldId id="318"/>
            <p14:sldId id="265"/>
            <p14:sldId id="268"/>
            <p14:sldId id="267"/>
          </p14:sldIdLst>
        </p14:section>
        <p14:section name="polymeric surfactants" id="{A28E6F1C-5561-441C-818D-C834EF2E5F3A}">
          <p14:sldIdLst>
            <p14:sldId id="386"/>
            <p14:sldId id="300"/>
            <p14:sldId id="301"/>
          </p14:sldIdLst>
        </p14:section>
        <p14:section name="Untitled Section" id="{B92FB792-C5FA-4351-9E00-135FF25E3C80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220" autoAdjust="0"/>
  </p:normalViewPr>
  <p:slideViewPr>
    <p:cSldViewPr snapToGrid="0">
      <p:cViewPr varScale="1">
        <p:scale>
          <a:sx n="81" d="100"/>
          <a:sy n="81" d="100"/>
        </p:scale>
        <p:origin x="57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3F201D7-13BE-4E09-8666-2906DC7B1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F1648C9-8403-47B8-BE69-8A3AD80A89A9}" type="slidenum">
              <a:rPr lang="hu-HU" altLang="hu-HU" sz="1200"/>
              <a:pPr/>
              <a:t>56</a:t>
            </a:fld>
            <a:endParaRPr lang="hu-HU" altLang="hu-HU" sz="1200"/>
          </a:p>
        </p:txBody>
      </p:sp>
      <p:sp>
        <p:nvSpPr>
          <p:cNvPr id="20483" name="Rectangle 2050">
            <a:extLst>
              <a:ext uri="{FF2B5EF4-FFF2-40B4-BE49-F238E27FC236}">
                <a16:creationId xmlns:a16="http://schemas.microsoft.com/office/drawing/2014/main" id="{9AB47E1C-2079-487E-A645-9C017DEA85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2051">
            <a:extLst>
              <a:ext uri="{FF2B5EF4-FFF2-40B4-BE49-F238E27FC236}">
                <a16:creationId xmlns:a16="http://schemas.microsoft.com/office/drawing/2014/main" id="{27FFFF25-99C6-4CEC-86DC-C26D65682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45DDEA8-C403-4068-AAD8-C5BD1FDA6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8F13E7-2582-4D4B-8186-04E874E82BBD}" type="slidenum">
              <a:rPr lang="hu-HU" altLang="hu-HU" sz="1200"/>
              <a:pPr/>
              <a:t>57</a:t>
            </a:fld>
            <a:endParaRPr lang="hu-HU" altLang="hu-HU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B280D1A-F087-4E03-8FB1-B1550567D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F543565-405B-4BAC-80CD-D2B5C9EE8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8FEDB2B-D29B-4D82-9763-8C388F66B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36DB1C-8B64-43F4-9392-5035A264C1CB}" type="slidenum">
              <a:rPr lang="hu-HU" altLang="hu-HU" sz="1200"/>
              <a:pPr/>
              <a:t>58</a:t>
            </a:fld>
            <a:endParaRPr lang="hu-HU" altLang="hu-HU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5A8F470-F03F-4946-BBDF-A1A8AD5351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121DD0D-1778-443D-97F3-E5EAFAF35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529D066C-985D-4256-A62F-BE388AA777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2DFC75-CD21-4A65-80A2-35D7154480A7}" type="slidenum">
              <a:rPr lang="hu-HU" altLang="hu-HU" sz="1200"/>
              <a:pPr/>
              <a:t>59</a:t>
            </a:fld>
            <a:endParaRPr lang="hu-HU" altLang="hu-HU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CE97111-EC01-4775-BF57-EEEDB49053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D71B5E8C-3DB9-41D1-8E5D-542181AFD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D9DA4F0-83E1-4BB9-9C43-5788D7C69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3D5E6E0-DDA1-40C3-8D81-AE28C3235AB2}" type="slidenum">
              <a:rPr lang="hu-HU" altLang="hu-HU" sz="1200"/>
              <a:pPr/>
              <a:t>62</a:t>
            </a:fld>
            <a:endParaRPr lang="hu-HU" altLang="hu-HU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17DE2B7-B08F-43F2-82AE-6064C6E2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EB818B3-D41C-4B9D-A1F4-53FDA3716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EB55ABE3-B72F-4C61-959C-D1B0B3882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425945F-5070-48D3-9148-DFA7406436F7}" type="slidenum">
              <a:rPr lang="hu-HU" altLang="hu-HU" sz="1200"/>
              <a:pPr/>
              <a:t>63</a:t>
            </a:fld>
            <a:endParaRPr lang="hu-HU" altLang="hu-HU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3041084-4705-405A-B9B6-CC47AE0DC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6399DAF-BB47-4A8A-B308-9C56E8716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59A9B8B-43FF-49B0-A0D6-EAF2F1A0AD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036EFF-A46D-4D64-A3C0-48B12C9E62F3}" type="slidenum">
              <a:rPr lang="hu-HU" altLang="hu-HU" sz="1200"/>
              <a:pPr/>
              <a:t>64</a:t>
            </a:fld>
            <a:endParaRPr lang="hu-HU" altLang="hu-HU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7F17F3D-6140-4242-87F4-DB69CAF8B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54F389E-D323-4582-A129-15B59E1B3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13C7005-4F58-4580-B0D1-3604D5D00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7FE9AEA-C158-414E-913E-54070F845B5B}" type="slidenum">
              <a:rPr lang="hu-HU" altLang="hu-HU" sz="1200"/>
              <a:pPr/>
              <a:t>65</a:t>
            </a:fld>
            <a:endParaRPr lang="hu-HU" altLang="hu-HU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E408F80-9091-42C4-820A-AAAF2597F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AA8954F-51A4-490D-9700-ADC2C9B53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36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4E4FFB-4CC1-43B7-A440-F3D73133C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1858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405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hig</a:t>
            </a:r>
            <a:r>
              <a:rPr lang="en-GB"/>
              <a:t>í</a:t>
            </a:r>
            <a:r>
              <a:rPr lang="hu-HU"/>
              <a:t>tandó vagy használatra kész (ready to use)</a:t>
            </a:r>
            <a:r>
              <a:rPr lang="en-GB"/>
              <a:t> </a:t>
            </a:r>
            <a:r>
              <a:rPr lang="hu-HU"/>
              <a:t>termék</a:t>
            </a:r>
          </a:p>
          <a:p>
            <a:r>
              <a:rPr lang="hu-HU"/>
              <a:t>megjelenés: egy</a:t>
            </a:r>
            <a:r>
              <a:rPr lang="en-GB"/>
              <a:t> </a:t>
            </a:r>
            <a:r>
              <a:rPr lang="hu-HU"/>
              <a:t>fázisból vagy több fázisból álló készítmény</a:t>
            </a:r>
          </a:p>
          <a:p>
            <a:r>
              <a:rPr lang="hu-HU"/>
              <a:t>halmazállapot: szilárd vagy folyékony készítmény</a:t>
            </a:r>
          </a:p>
          <a:p>
            <a:r>
              <a:rPr lang="hu-HU"/>
              <a:t>hatóanyagok száma szerint: straight (egy hatóanyag) vagy kombináció</a:t>
            </a:r>
          </a:p>
          <a:p>
            <a:r>
              <a:rPr lang="hu-HU"/>
              <a:t>hatóanyag</a:t>
            </a:r>
            <a:r>
              <a:rPr lang="en-GB"/>
              <a:t> </a:t>
            </a:r>
            <a:r>
              <a:rPr lang="hu-HU"/>
              <a:t>felszabadulás (release): slow release,</a:t>
            </a:r>
            <a:r>
              <a:rPr lang="en-GB"/>
              <a:t> </a:t>
            </a:r>
            <a:r>
              <a:rPr lang="hu-HU"/>
              <a:t>controlled release, immediate/conventional  release</a:t>
            </a:r>
          </a:p>
          <a:p>
            <a:r>
              <a:rPr lang="hu-HU"/>
              <a:t>tartalmaz hatásfokozót (adjuváns) vagy nem tartalmaz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938052-1BE1-4073-A9C8-4274099C7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473656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910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FB357E-4039-4FD6-9734-B3818422B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20698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878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/>
                  <a:t>hatóanyagot inert komponensekkel összekeverve kémiailag és fizikailag stabil terméket állítunk elő</a:t>
                </a:r>
              </a:p>
              <a:p>
                <a:r>
                  <a:rPr lang="hu-HU"/>
                  <a:t>ha</a:t>
                </a:r>
                <a:r>
                  <a:rPr lang="en-GB"/>
                  <a:t> n</a:t>
                </a:r>
                <a:r>
                  <a:rPr lang="hu-HU"/>
                  <a:t>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en-GB"/>
                </a:br>
                <a:r>
                  <a:rPr lang="hu-HU"/>
                  <a:t>ahol x</a:t>
                </a:r>
                <a:r>
                  <a:rPr lang="hu-HU" baseline="-25000"/>
                  <a:t>i</a:t>
                </a:r>
                <a:r>
                  <a:rPr lang="hu-HU"/>
                  <a:t> az i-dik komponens tömegtörtje (koncentrációja)</a:t>
                </a:r>
                <a:endParaRPr lang="hu-HU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mixture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3FCE84D-CF85-435E-A3B8-C054A77E2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057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616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surface active agent (tenzid): adszorbeálódik határfelületen </a:t>
            </a:r>
          </a:p>
          <a:p>
            <a:r>
              <a:rPr lang="hu-HU"/>
              <a:t>micellákat (asszociátikumokat)</a:t>
            </a:r>
            <a:r>
              <a:rPr lang="en-GB"/>
              <a:t> </a:t>
            </a:r>
            <a:r>
              <a:rPr lang="hu-HU"/>
              <a:t>képez</a:t>
            </a:r>
          </a:p>
          <a:p>
            <a:r>
              <a:rPr lang="hu-HU"/>
              <a:t>amfifil szerkezete van: hidrofil és hidrofób szegmensre osztható</a:t>
            </a:r>
            <a:r>
              <a:rPr lang="en-GB"/>
              <a:t>ak</a:t>
            </a:r>
            <a:r>
              <a:rPr lang="hu-HU"/>
              <a:t> fel a molekulák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7BD215CA-699C-49B6-941A-ED62BADE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549279-805C-411A-9FEF-E35E1624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44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B3EEFC9A-7634-456B-B281-D635FAF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62CB5ECA-B44E-41BA-9F63-EC7A770C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167AE-DD43-47CA-AEE5-4F42FAB0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6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C5D14-EE2D-4F6B-8049-551704D4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7647-239E-41BB-980A-4126C603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CF5F9-589A-48C5-8358-4055F810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</p:spTree>
    <p:extLst>
      <p:ext uri="{BB962C8B-B14F-4D97-AF65-F5344CB8AC3E}">
        <p14:creationId xmlns:p14="http://schemas.microsoft.com/office/powerpoint/2010/main" val="307935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6B95DE-EAC6-4786-8956-9E36C30097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154E-2A18-41D8-9677-DE2CA52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9" name="Picture 68" descr="b_sel-drops">
            <a:extLst>
              <a:ext uri="{FF2B5EF4-FFF2-40B4-BE49-F238E27FC236}">
                <a16:creationId xmlns:a16="http://schemas.microsoft.com/office/drawing/2014/main" id="{FA94FC33-F81E-4B53-B55A-577A6A71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8" y="1930103"/>
            <a:ext cx="8034664" cy="25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2C223BE9-06AE-4B53-A565-416A52FE7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963" y="931452"/>
            <a:ext cx="1634305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no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1" name="Rectangle 74">
            <a:extLst>
              <a:ext uri="{FF2B5EF4-FFF2-40B4-BE49-F238E27FC236}">
                <a16:creationId xmlns:a16="http://schemas.microsoft.com/office/drawing/2014/main" id="{F7CCA7D2-D31F-44DB-BC0F-A8656BB58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334" y="931452"/>
            <a:ext cx="4381629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incomplete wetting</a:t>
            </a:r>
          </a:p>
        </p:txBody>
      </p:sp>
      <p:sp>
        <p:nvSpPr>
          <p:cNvPr id="12" name="Rectangle 73">
            <a:extLst>
              <a:ext uri="{FF2B5EF4-FFF2-40B4-BE49-F238E27FC236}">
                <a16:creationId xmlns:a16="http://schemas.microsoft.com/office/drawing/2014/main" id="{890DED1E-B91F-4959-B25B-174342E9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931452"/>
            <a:ext cx="2008666" cy="87932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complete</a:t>
            </a:r>
            <a:br>
              <a:rPr lang="en-US" altLang="hu-HU"/>
            </a:br>
            <a:r>
              <a:rPr lang="en-US" altLang="hu-HU"/>
              <a:t>wetting</a:t>
            </a:r>
          </a:p>
        </p:txBody>
      </p:sp>
      <p:sp>
        <p:nvSpPr>
          <p:cNvPr id="13" name="Line 78">
            <a:extLst>
              <a:ext uri="{FF2B5EF4-FFF2-40B4-BE49-F238E27FC236}">
                <a16:creationId xmlns:a16="http://schemas.microsoft.com/office/drawing/2014/main" id="{3F7BA707-997B-49E2-8455-F090ACEA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4" name="Line 79">
            <a:extLst>
              <a:ext uri="{FF2B5EF4-FFF2-40B4-BE49-F238E27FC236}">
                <a16:creationId xmlns:a16="http://schemas.microsoft.com/office/drawing/2014/main" id="{3D470188-3C6D-4142-B2F3-4D0E37F1F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3269" y="931452"/>
            <a:ext cx="0" cy="87932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89">
            <a:extLst>
              <a:ext uri="{FF2B5EF4-FFF2-40B4-BE49-F238E27FC236}">
                <a16:creationId xmlns:a16="http://schemas.microsoft.com/office/drawing/2014/main" id="{8D40440A-D7A8-4BF7-9363-44AF21A78C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7334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90">
            <a:extLst>
              <a:ext uri="{FF2B5EF4-FFF2-40B4-BE49-F238E27FC236}">
                <a16:creationId xmlns:a16="http://schemas.microsoft.com/office/drawing/2014/main" id="{61345BAF-383A-4412-83B0-76645D1B0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8963" y="931452"/>
            <a:ext cx="0" cy="8793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Line 76">
            <a:extLst>
              <a:ext uri="{FF2B5EF4-FFF2-40B4-BE49-F238E27FC236}">
                <a16:creationId xmlns:a16="http://schemas.microsoft.com/office/drawing/2014/main" id="{E94CEC6D-A9B4-48B1-9F2C-993F4B472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931452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8" name="Line 77">
            <a:extLst>
              <a:ext uri="{FF2B5EF4-FFF2-40B4-BE49-F238E27FC236}">
                <a16:creationId xmlns:a16="http://schemas.microsoft.com/office/drawing/2014/main" id="{7328DBDE-32F0-4CD0-A672-5340E3D88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1810779"/>
            <a:ext cx="8024601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9" name="Rectangle 109">
            <a:extLst>
              <a:ext uri="{FF2B5EF4-FFF2-40B4-BE49-F238E27FC236}">
                <a16:creationId xmlns:a16="http://schemas.microsoft.com/office/drawing/2014/main" id="{B019BF9F-C92E-47BE-AE34-D64BB6FB8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658" y="4672551"/>
            <a:ext cx="1553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Ө = 0°</a:t>
            </a: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74DA7A5-D39A-4BDF-BC35-FCC7E5EE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672551"/>
            <a:ext cx="158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&lt; 90°  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7D20E8B7-8C5C-4FEC-A804-21DE97391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904" y="4687063"/>
            <a:ext cx="1345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/>
            <a:r>
              <a:rPr lang="en-US" altLang="hu-HU"/>
              <a:t>Ө = 90°  </a:t>
            </a:r>
          </a:p>
        </p:txBody>
      </p:sp>
      <p:sp>
        <p:nvSpPr>
          <p:cNvPr id="22" name="Rectangle 112">
            <a:extLst>
              <a:ext uri="{FF2B5EF4-FFF2-40B4-BE49-F238E27FC236}">
                <a16:creationId xmlns:a16="http://schemas.microsoft.com/office/drawing/2014/main" id="{B3CF0EFC-709C-41F6-94A4-427AA77E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672549"/>
            <a:ext cx="1793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&gt; 90°</a:t>
            </a:r>
          </a:p>
        </p:txBody>
      </p:sp>
      <p:sp>
        <p:nvSpPr>
          <p:cNvPr id="24" name="Rectangle 113">
            <a:extLst>
              <a:ext uri="{FF2B5EF4-FFF2-40B4-BE49-F238E27FC236}">
                <a16:creationId xmlns:a16="http://schemas.microsoft.com/office/drawing/2014/main" id="{900FE26C-983B-4B55-8226-6DABB50E2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191" y="4656030"/>
            <a:ext cx="160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/>
            <a:r>
              <a:rPr lang="en-US" altLang="hu-HU"/>
              <a:t>Ө = 180°</a:t>
            </a:r>
          </a:p>
        </p:txBody>
      </p:sp>
      <p:sp>
        <p:nvSpPr>
          <p:cNvPr id="25" name="Rectangle 119">
            <a:extLst>
              <a:ext uri="{FF2B5EF4-FFF2-40B4-BE49-F238E27FC236}">
                <a16:creationId xmlns:a16="http://schemas.microsoft.com/office/drawing/2014/main" id="{9D4D46E4-6812-4221-8C63-BA083597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04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6" name="Rectangle 118">
            <a:extLst>
              <a:ext uri="{FF2B5EF4-FFF2-40B4-BE49-F238E27FC236}">
                <a16:creationId xmlns:a16="http://schemas.microsoft.com/office/drawing/2014/main" id="{37AC3ADA-0938-40B5-A6F3-521FCCCC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064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7" name="Rectangle 117">
            <a:extLst>
              <a:ext uri="{FF2B5EF4-FFF2-40B4-BE49-F238E27FC236}">
                <a16:creationId xmlns:a16="http://schemas.microsoft.com/office/drawing/2014/main" id="{2F20B6F7-C340-4041-9C11-8A9A05E7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936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8" name="Rectangle 116">
            <a:extLst>
              <a:ext uri="{FF2B5EF4-FFF2-40B4-BE49-F238E27FC236}">
                <a16:creationId xmlns:a16="http://schemas.microsoft.com/office/drawing/2014/main" id="{34DEF136-EA90-4396-9F24-BAAD3AC2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796" y="4579100"/>
            <a:ext cx="1608140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29" name="Rectangle 115">
            <a:extLst>
              <a:ext uri="{FF2B5EF4-FFF2-40B4-BE49-F238E27FC236}">
                <a16:creationId xmlns:a16="http://schemas.microsoft.com/office/drawing/2014/main" id="{F0704111-E2A3-423B-97C8-16FC2607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4579100"/>
            <a:ext cx="1606128" cy="59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hu-HU"/>
          </a:p>
        </p:txBody>
      </p:sp>
      <p:sp>
        <p:nvSpPr>
          <p:cNvPr id="30" name="Line 120">
            <a:extLst>
              <a:ext uri="{FF2B5EF4-FFF2-40B4-BE49-F238E27FC236}">
                <a16:creationId xmlns:a16="http://schemas.microsoft.com/office/drawing/2014/main" id="{09B62597-2ACF-4344-BD20-A2FAB65C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1" name="Line 121">
            <a:extLst>
              <a:ext uri="{FF2B5EF4-FFF2-40B4-BE49-F238E27FC236}">
                <a16:creationId xmlns:a16="http://schemas.microsoft.com/office/drawing/2014/main" id="{F1E34AB1-5593-446C-97F9-1054EF019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177556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2" name="Line 122">
            <a:extLst>
              <a:ext uri="{FF2B5EF4-FFF2-40B4-BE49-F238E27FC236}">
                <a16:creationId xmlns:a16="http://schemas.microsoft.com/office/drawing/2014/main" id="{9B8BDFCF-D9E6-4E5E-8BAB-35D2A06522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3" name="Line 123">
            <a:extLst>
              <a:ext uri="{FF2B5EF4-FFF2-40B4-BE49-F238E27FC236}">
                <a16:creationId xmlns:a16="http://schemas.microsoft.com/office/drawing/2014/main" id="{B484114B-01EC-4203-A856-81DA6E6A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79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4" name="Line 124">
            <a:extLst>
              <a:ext uri="{FF2B5EF4-FFF2-40B4-BE49-F238E27FC236}">
                <a16:creationId xmlns:a16="http://schemas.microsoft.com/office/drawing/2014/main" id="{09C2CD26-72DC-4D9B-BC93-4C9785D388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936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5" name="Line 125">
            <a:extLst>
              <a:ext uri="{FF2B5EF4-FFF2-40B4-BE49-F238E27FC236}">
                <a16:creationId xmlns:a16="http://schemas.microsoft.com/office/drawing/2014/main" id="{6C4E00E0-22CE-4F7E-B124-F2663D139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06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6" name="Line 126">
            <a:extLst>
              <a:ext uri="{FF2B5EF4-FFF2-40B4-BE49-F238E27FC236}">
                <a16:creationId xmlns:a16="http://schemas.microsoft.com/office/drawing/2014/main" id="{5FF3CB81-59FF-4B85-82D7-6678F1213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7204" y="4579100"/>
            <a:ext cx="0" cy="5984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7" name="Line 127">
            <a:extLst>
              <a:ext uri="{FF2B5EF4-FFF2-40B4-BE49-F238E27FC236}">
                <a16:creationId xmlns:a16="http://schemas.microsoft.com/office/drawing/2014/main" id="{81C51656-F65D-4C77-8C3B-3F9DCF823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4579100"/>
            <a:ext cx="0" cy="59845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38" name="Rectangle 163">
            <a:extLst>
              <a:ext uri="{FF2B5EF4-FFF2-40B4-BE49-F238E27FC236}">
                <a16:creationId xmlns:a16="http://schemas.microsoft.com/office/drawing/2014/main" id="{445491BD-5CBB-4683-A54E-9DF756F25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351" y="5260165"/>
            <a:ext cx="1899981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s– γsL&lt; 0</a:t>
            </a:r>
          </a:p>
        </p:txBody>
      </p:sp>
      <p:sp>
        <p:nvSpPr>
          <p:cNvPr id="39" name="Rectangle 164">
            <a:extLst>
              <a:ext uri="{FF2B5EF4-FFF2-40B4-BE49-F238E27FC236}">
                <a16:creationId xmlns:a16="http://schemas.microsoft.com/office/drawing/2014/main" id="{E7004427-7554-43E2-B04B-94003745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86" y="5260165"/>
            <a:ext cx="3975065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hu-HU"/>
              <a:t> γ s – γsL ≈ 0 </a:t>
            </a:r>
          </a:p>
        </p:txBody>
      </p:sp>
      <p:sp>
        <p:nvSpPr>
          <p:cNvPr id="40" name="Rectangle 165">
            <a:extLst>
              <a:ext uri="{FF2B5EF4-FFF2-40B4-BE49-F238E27FC236}">
                <a16:creationId xmlns:a16="http://schemas.microsoft.com/office/drawing/2014/main" id="{3E371A02-E275-40AE-882E-EE7F2387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668" y="5260165"/>
            <a:ext cx="2159618" cy="6663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hu-HU"/>
              <a:t>γ s – γsL &gt; 0</a:t>
            </a:r>
          </a:p>
        </p:txBody>
      </p:sp>
      <p:sp>
        <p:nvSpPr>
          <p:cNvPr id="41" name="Line 166">
            <a:extLst>
              <a:ext uri="{FF2B5EF4-FFF2-40B4-BE49-F238E27FC236}">
                <a16:creationId xmlns:a16="http://schemas.microsoft.com/office/drawing/2014/main" id="{DC49AF1D-DA68-4F7C-98D3-A1E298864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2" name="Line 167">
            <a:extLst>
              <a:ext uri="{FF2B5EF4-FFF2-40B4-BE49-F238E27FC236}">
                <a16:creationId xmlns:a16="http://schemas.microsoft.com/office/drawing/2014/main" id="{AB7B7E4F-0D96-473E-836B-B3213DFB56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3332" y="5260165"/>
            <a:ext cx="0" cy="66638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3" name="Line 168">
            <a:extLst>
              <a:ext uri="{FF2B5EF4-FFF2-40B4-BE49-F238E27FC236}">
                <a16:creationId xmlns:a16="http://schemas.microsoft.com/office/drawing/2014/main" id="{B023EDC3-98D3-4E2E-BE7D-1CBEA162A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286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4" name="Line 169">
            <a:extLst>
              <a:ext uri="{FF2B5EF4-FFF2-40B4-BE49-F238E27FC236}">
                <a16:creationId xmlns:a16="http://schemas.microsoft.com/office/drawing/2014/main" id="{372E58F0-A3C1-41FB-BBF6-8788FAA9D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3351" y="5260165"/>
            <a:ext cx="0" cy="6663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5" name="Line 170">
            <a:extLst>
              <a:ext uri="{FF2B5EF4-FFF2-40B4-BE49-F238E27FC236}">
                <a16:creationId xmlns:a16="http://schemas.microsoft.com/office/drawing/2014/main" id="{8539C0A2-0CDE-4A4A-914C-33E8A02F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26016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46" name="Line 171">
            <a:extLst>
              <a:ext uri="{FF2B5EF4-FFF2-40B4-BE49-F238E27FC236}">
                <a16:creationId xmlns:a16="http://schemas.microsoft.com/office/drawing/2014/main" id="{7C8DDF6F-8263-48C5-9644-442E0809F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8668" y="5926545"/>
            <a:ext cx="8034664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869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AF49A6B6-53BB-470F-BF48-388F835E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61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6" name="Tartalom helye 4">
            <a:extLst>
              <a:ext uri="{FF2B5EF4-FFF2-40B4-BE49-F238E27FC236}">
                <a16:creationId xmlns:a16="http://schemas.microsoft.com/office/drawing/2014/main" id="{159E4B19-9400-42A8-AD23-A9D2F088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AC04148F-34E1-4A60-A205-E53EB05D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osztályozás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természetben előforduló vagy szintetizált</a:t>
            </a:r>
          </a:p>
          <a:p>
            <a:r>
              <a:rPr lang="hu-HU"/>
              <a:t>polimer (makromolekula)</a:t>
            </a:r>
            <a:r>
              <a:rPr lang="en-GB"/>
              <a:t> </a:t>
            </a:r>
            <a:r>
              <a:rPr lang="hu-HU"/>
              <a:t>felépitésű vagy nem (adszorpciós</a:t>
            </a:r>
            <a:r>
              <a:rPr lang="en-GB"/>
              <a:t> </a:t>
            </a:r>
            <a:r>
              <a:rPr lang="hu-HU"/>
              <a:t>viselkedés)</a:t>
            </a:r>
          </a:p>
          <a:p>
            <a:r>
              <a:rPr lang="hu-HU"/>
              <a:t>funkció szerint: nedves</a:t>
            </a:r>
            <a:r>
              <a:rPr lang="en-GB"/>
              <a:t>í</a:t>
            </a:r>
            <a:r>
              <a:rPr lang="hu-HU"/>
              <a:t>tőszer, diszpergálószer, emulgátor, szolubilizáló</a:t>
            </a:r>
          </a:p>
          <a:p>
            <a:r>
              <a:rPr lang="hu-HU"/>
              <a:t>alkalmazási cél szerint: funkcionális hatás közvetlen érvényes</a:t>
            </a:r>
            <a:r>
              <a:rPr lang="en-GB"/>
              <a:t>í</a:t>
            </a:r>
            <a:r>
              <a:rPr lang="hu-HU"/>
              <a:t>tése  és/vagy hatásfokozás (a biol</a:t>
            </a:r>
            <a:r>
              <a:rPr lang="en-GB"/>
              <a:t>ó</a:t>
            </a:r>
            <a:r>
              <a:rPr lang="hu-HU"/>
              <a:t>giai hatás előseg</a:t>
            </a:r>
            <a:r>
              <a:rPr lang="en-GB"/>
              <a:t>í</a:t>
            </a:r>
            <a:r>
              <a:rPr lang="hu-HU"/>
              <a:t>tése)</a:t>
            </a:r>
          </a:p>
          <a:p>
            <a:r>
              <a:rPr lang="hu-HU"/>
              <a:t>hidrofób csoport vázában a szénatomon kívül milyen atomok szerepelnek</a:t>
            </a:r>
          </a:p>
          <a:p>
            <a:r>
              <a:rPr lang="hu-HU"/>
              <a:t>hidrofil csoport,</a:t>
            </a:r>
            <a:r>
              <a:rPr lang="en-GB"/>
              <a:t> </a:t>
            </a:r>
            <a:r>
              <a:rPr lang="hu-HU"/>
              <a:t>szegmens mit csinál vizben: disszociál vagy nem disszociál ionokra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hidrofób csoport váza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 és H atomok</a:t>
            </a:r>
          </a:p>
          <a:p>
            <a:r>
              <a:rPr lang="hu-HU"/>
              <a:t>C,</a:t>
            </a:r>
            <a:r>
              <a:rPr lang="en-GB"/>
              <a:t> </a:t>
            </a:r>
            <a:r>
              <a:rPr lang="hu-HU"/>
              <a:t>H és N atomok</a:t>
            </a:r>
          </a:p>
          <a:p>
            <a:r>
              <a:rPr lang="hu-HU"/>
              <a:t>C és F atomok (H atomok helyett)</a:t>
            </a:r>
          </a:p>
          <a:p>
            <a:r>
              <a:rPr lang="hu-HU"/>
              <a:t>Si atomot tartalmazó hidrófób váz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hidrofil csoport szolvatálódása vizben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1</a:t>
            </a:r>
            <a:r>
              <a:rPr lang="en-GB" sz="2800"/>
              <a:t>)</a:t>
            </a:r>
            <a:r>
              <a:rPr lang="hu-HU" sz="2800"/>
              <a:t> nem disszociál: </a:t>
            </a:r>
            <a:r>
              <a:rPr lang="hu-HU" sz="2800" b="1"/>
              <a:t>nem-ionos</a:t>
            </a:r>
            <a:r>
              <a:rPr lang="hu-HU" sz="2800"/>
              <a:t> (non-ionic)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2</a:t>
            </a:r>
            <a:r>
              <a:rPr lang="en-GB" sz="2800"/>
              <a:t>) </a:t>
            </a:r>
            <a:r>
              <a:rPr lang="hu-HU" sz="2800"/>
              <a:t>disszociál: </a:t>
            </a:r>
            <a:r>
              <a:rPr lang="hu-HU" sz="2800" b="1"/>
              <a:t>ionos</a:t>
            </a:r>
            <a:r>
              <a:rPr lang="hu-HU" sz="2800"/>
              <a:t>: disszociációt követően a hidrofób részhez kapcsolodó  hidrofil csoport negativ töltésű vagy pozitiv töltésű  vagy esetleg negativ és pozitiv részre tagolodik</a:t>
            </a:r>
            <a:endParaRPr lang="en-GB" sz="2800"/>
          </a:p>
          <a:p>
            <a:pPr marL="457200" lvl="1" indent="0">
              <a:buNone/>
            </a:pPr>
            <a:endParaRPr lang="hu-HU" sz="2800"/>
          </a:p>
          <a:p>
            <a:pPr marL="457200" lvl="1" indent="0">
              <a:buNone/>
            </a:pPr>
            <a:r>
              <a:rPr lang="en-GB" sz="2800"/>
              <a:t>(</a:t>
            </a:r>
            <a:r>
              <a:rPr lang="hu-HU" sz="2800"/>
              <a:t>3</a:t>
            </a:r>
            <a:r>
              <a:rPr lang="en-GB" sz="2800"/>
              <a:t>)</a:t>
            </a:r>
            <a:r>
              <a:rPr lang="hu-HU" sz="2800"/>
              <a:t> </a:t>
            </a:r>
            <a:r>
              <a:rPr lang="hu-HU" sz="2800" b="1"/>
              <a:t>extended</a:t>
            </a:r>
            <a:r>
              <a:rPr lang="hu-HU" sz="2800"/>
              <a:t>: tartalmaz nem disszociálódó és disszociálódó hidrofil csoportot(csoportokat ) egyaránt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ionos surfactant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anionosak (anionic)</a:t>
            </a:r>
          </a:p>
          <a:p>
            <a:r>
              <a:rPr lang="hu-HU"/>
              <a:t>kationosak (cationic)</a:t>
            </a:r>
          </a:p>
          <a:p>
            <a:r>
              <a:rPr lang="hu-HU"/>
              <a:t>amfoter (amphoteric, zwitterionic)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006E00CE-6D86-40EC-82B0-8511FEEC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70B83520-A80E-4C60-9B35-161FD7BC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1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F0383-55E8-4909-AC04-4E4ABA0D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E96DCFD-5351-4911-9C42-97B5C342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79630A4-D20B-4FCB-A3F4-A4E10AAB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6">
            <a:extLst>
              <a:ext uri="{FF2B5EF4-FFF2-40B4-BE49-F238E27FC236}">
                <a16:creationId xmlns:a16="http://schemas.microsoft.com/office/drawing/2014/main" id="{4C774B5E-1E02-4A5C-9F0A-1E005A6529D7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5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experimental design – mixture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and 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formulation chemistry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anionos tenzidek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karboxilátok, sarcosinátok , ethoxycarboxylates </a:t>
            </a:r>
          </a:p>
          <a:p>
            <a:r>
              <a:rPr lang="hu-HU"/>
              <a:t>szulfátok, ethoxysulfates</a:t>
            </a:r>
          </a:p>
          <a:p>
            <a:r>
              <a:rPr lang="hu-HU"/>
              <a:t>szulfonátok</a:t>
            </a:r>
          </a:p>
          <a:p>
            <a:r>
              <a:rPr lang="hu-HU"/>
              <a:t>foszfátok, ethoxyfosfates</a:t>
            </a:r>
          </a:p>
          <a:p>
            <a:r>
              <a:rPr lang="hu-HU"/>
              <a:t>szulfoszuccinátok</a:t>
            </a:r>
          </a:p>
          <a:p>
            <a:r>
              <a:rPr lang="hu-HU"/>
              <a:t>taurátok</a:t>
            </a:r>
          </a:p>
          <a:p>
            <a:r>
              <a:rPr lang="hu-HU"/>
              <a:t>isothionátok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karboxilátok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zsírsavakból készített szappanok , az alkáli-sók jól oldódnak vízben</a:t>
            </a:r>
          </a:p>
          <a:p>
            <a:r>
              <a:rPr lang="hu-HU"/>
              <a:t>a kalcium és magnézium sók rosszul oldódnak vízben (magas keménységű vizekben kicsapódás tapasztalható</a:t>
            </a:r>
          </a:p>
          <a:p>
            <a:r>
              <a:rPr lang="hu-HU"/>
              <a:t>citromsavas  származékok extended típusként alkalmazást nyernek (nedvesítőszerek)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sulfates, ethersulfates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Laurylsulfate sodium salt: wetting agent,  WP,</a:t>
            </a:r>
            <a:r>
              <a:rPr lang="en-GB"/>
              <a:t> </a:t>
            </a:r>
            <a:r>
              <a:rPr lang="hu-HU"/>
              <a:t>WG, esetleg SC,</a:t>
            </a:r>
            <a:r>
              <a:rPr lang="en-GB"/>
              <a:t> </a:t>
            </a:r>
            <a:r>
              <a:rPr lang="hu-HU"/>
              <a:t>hátránya: erősen habzik Emulson AG/LS</a:t>
            </a:r>
          </a:p>
          <a:p>
            <a:r>
              <a:rPr lang="hu-HU"/>
              <a:t>Lauryl ether sulfate sodium (EO 2 vagy 3):  weetingagent, built-in adjuváns glyfosinate SL-hez</a:t>
            </a:r>
          </a:p>
          <a:p>
            <a:r>
              <a:rPr lang="hu-HU"/>
              <a:t>Tristyrylphenol ethoxylate sulfate (extended): Emulson AG/TRSS  (ammonium só: sulfamic savval készül), pH erősen savas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sulfonates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C-S kötés</a:t>
            </a:r>
          </a:p>
          <a:p>
            <a:r>
              <a:rPr lang="en-GB"/>
              <a:t>h</a:t>
            </a:r>
            <a:r>
              <a:rPr lang="hu-HU"/>
              <a:t>idrofób váz:  aromatic ring-t tartalmazó</a:t>
            </a:r>
          </a:p>
          <a:p>
            <a:pPr lvl="1"/>
            <a:r>
              <a:rPr lang="en-GB"/>
              <a:t>l</a:t>
            </a:r>
            <a:r>
              <a:rPr lang="hu-HU"/>
              <a:t>ignosulfonates: diszpergálószerek  (WP,WG)</a:t>
            </a:r>
          </a:p>
          <a:p>
            <a:pPr lvl="1"/>
            <a:r>
              <a:rPr lang="en-GB"/>
              <a:t>n</a:t>
            </a:r>
            <a:r>
              <a:rPr lang="hu-HU"/>
              <a:t>aftalinsulfonates: wetting agent  Madeol AG/PWA</a:t>
            </a:r>
          </a:p>
          <a:p>
            <a:pPr lvl="1"/>
            <a:r>
              <a:rPr lang="en-GB"/>
              <a:t>n</a:t>
            </a:r>
            <a:r>
              <a:rPr lang="hu-HU"/>
              <a:t>aftalin illetve alkylnaphthalene sulfonates condensated with formaldehyde (Madeol AG/OR95, Madeol AG/WA90, Madeol MW</a:t>
            </a:r>
            <a:r>
              <a:rPr lang="en-GB"/>
              <a:t>)</a:t>
            </a:r>
            <a:endParaRPr lang="hu-HU"/>
          </a:p>
          <a:p>
            <a:pPr lvl="1"/>
            <a:r>
              <a:rPr lang="en-GB"/>
              <a:t>a</a:t>
            </a:r>
            <a:r>
              <a:rPr lang="hu-HU"/>
              <a:t>lkylbenzene sulfonic acid and salts: sodium salt wetting agent, calcium salt emulsifier, aminsó: emulsifier</a:t>
            </a:r>
          </a:p>
          <a:p>
            <a:pPr lvl="2"/>
            <a:r>
              <a:rPr lang="en-GB"/>
              <a:t>a</a:t>
            </a:r>
            <a:r>
              <a:rPr lang="hu-HU"/>
              <a:t>lkyl csoport lauryl, dodecyl, tetrapropylene lánc</a:t>
            </a:r>
          </a:p>
          <a:p>
            <a:pPr lvl="2"/>
            <a:r>
              <a:rPr lang="en-GB"/>
              <a:t>l</a:t>
            </a:r>
            <a:r>
              <a:rPr lang="hu-HU"/>
              <a:t>ine</a:t>
            </a:r>
            <a:r>
              <a:rPr lang="en-GB"/>
              <a:t>áris </a:t>
            </a:r>
            <a:r>
              <a:rPr lang="hu-HU"/>
              <a:t>biodegrábilisabb</a:t>
            </a:r>
            <a:r>
              <a:rPr lang="en-GB"/>
              <a:t>,</a:t>
            </a:r>
            <a:r>
              <a:rPr lang="hu-HU"/>
              <a:t> mint az elágazó</a:t>
            </a:r>
          </a:p>
          <a:p>
            <a:pPr lvl="2"/>
            <a:r>
              <a:rPr lang="en-GB"/>
              <a:t>k</a:t>
            </a:r>
            <a:r>
              <a:rPr lang="hu-HU"/>
              <a:t>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33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 (foszfátészterek)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extended foszfátok</a:t>
            </a:r>
          </a:p>
          <a:p>
            <a:pPr lvl="1"/>
            <a:r>
              <a:rPr lang="hu-HU"/>
              <a:t>nonilfenol etoxilátumból készülő foszfátok</a:t>
            </a:r>
          </a:p>
          <a:p>
            <a:pPr lvl="1"/>
            <a:r>
              <a:rPr lang="hu-HU"/>
              <a:t>tistirilfenol etoxilátumból készülő foszfátok</a:t>
            </a:r>
          </a:p>
          <a:p>
            <a:pPr lvl="2"/>
            <a:r>
              <a:rPr lang="hu-HU"/>
              <a:t>emulgátor</a:t>
            </a:r>
            <a:r>
              <a:rPr lang="en-GB"/>
              <a:t>: </a:t>
            </a:r>
            <a:r>
              <a:rPr lang="hu-HU"/>
              <a:t>Emulson AG/TRSA  (savforma)</a:t>
            </a:r>
          </a:p>
          <a:p>
            <a:pPr lvl="2"/>
            <a:r>
              <a:rPr lang="hu-HU"/>
              <a:t>diszpergálószer</a:t>
            </a:r>
            <a:r>
              <a:rPr lang="en-GB"/>
              <a:t>: </a:t>
            </a:r>
            <a:r>
              <a:rPr lang="hu-HU"/>
              <a:t>Emulson AG/TRST (TEA só), Emulson AG/TRSK (K só)</a:t>
            </a:r>
          </a:p>
          <a:p>
            <a:pPr lvl="1"/>
            <a:r>
              <a:rPr lang="hu-HU"/>
              <a:t>alkohol etoxilátumból készülő foszfátok:</a:t>
            </a:r>
          </a:p>
          <a:p>
            <a:pPr lvl="2"/>
            <a:r>
              <a:rPr lang="hu-HU"/>
              <a:t>emulgátorok</a:t>
            </a:r>
            <a:r>
              <a:rPr lang="en-GB"/>
              <a:t>: </a:t>
            </a:r>
            <a:r>
              <a:rPr lang="hu-HU"/>
              <a:t>Rolfen 12/13/300  (emulgátor ásványi olaj emulgálásához)</a:t>
            </a:r>
          </a:p>
          <a:p>
            <a:pPr lvl="2"/>
            <a:r>
              <a:rPr lang="hu-HU"/>
              <a:t>kompatibilitás fokozók, diszpergálószerek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foszfátok</a:t>
            </a:r>
            <a:r>
              <a:rPr lang="en-GB" sz="4000"/>
              <a:t> </a:t>
            </a:r>
            <a:r>
              <a:rPr lang="hu-HU" sz="4000"/>
              <a:t>kémiája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foszforsavval vagy fosforpentoxiddal történő észterezés</a:t>
            </a:r>
          </a:p>
          <a:p>
            <a:r>
              <a:rPr lang="hu-HU"/>
              <a:t>a foszfatáló komponens mennyisége változtatásával a mono-,</a:t>
            </a:r>
            <a:r>
              <a:rPr lang="en-GB"/>
              <a:t> </a:t>
            </a:r>
            <a:r>
              <a:rPr lang="hu-HU"/>
              <a:t>di- és trifoszfát aránya változik a végtermékben</a:t>
            </a:r>
          </a:p>
          <a:p>
            <a:r>
              <a:rPr lang="hu-HU"/>
              <a:t>a trifoszfát nem-ionos tenzid, a mono- és di-foszfát anionos tenzid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521AC-482C-4CAA-8DED-0ADFD599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nem-ionos felületakt</a:t>
            </a:r>
            <a:r>
              <a:rPr lang="en-GB"/>
              <a:t>í</a:t>
            </a:r>
            <a:r>
              <a:rPr lang="hu-HU"/>
              <a:t>v</a:t>
            </a:r>
            <a:r>
              <a:rPr lang="en-GB"/>
              <a:t> </a:t>
            </a:r>
            <a:r>
              <a:rPr lang="hu-HU"/>
              <a:t>anyagok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077084-5F19-4D54-8DFD-B614A784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alkoxy csoportot nem tartalmazó észterek: cukormolekula észterkötésben</a:t>
            </a:r>
          </a:p>
          <a:p>
            <a:r>
              <a:rPr lang="hu-HU"/>
              <a:t>alkyl polyglucosides (APG):</a:t>
            </a:r>
            <a:r>
              <a:rPr lang="en-GB"/>
              <a:t> </a:t>
            </a:r>
            <a:r>
              <a:rPr lang="hu-HU"/>
              <a:t>glükóz</a:t>
            </a:r>
            <a:r>
              <a:rPr lang="en-GB"/>
              <a:t>-</a:t>
            </a:r>
            <a:r>
              <a:rPr lang="hu-HU"/>
              <a:t>származékok</a:t>
            </a:r>
            <a:r>
              <a:rPr lang="hu-HU" dirty="0"/>
              <a:t>, éterkötésben a cukormolekula</a:t>
            </a:r>
          </a:p>
          <a:p>
            <a:r>
              <a:rPr lang="hu-HU"/>
              <a:t>polyglycerol termékek</a:t>
            </a:r>
          </a:p>
          <a:p>
            <a:r>
              <a:rPr lang="hu-HU"/>
              <a:t>alkoxilátumok (etoxilátumok, propoxilátumok stb.)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632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nagy hatékonyságú felületaktív</a:t>
            </a:r>
            <a:r>
              <a:rPr lang="en-GB"/>
              <a:t> </a:t>
            </a:r>
            <a:r>
              <a:rPr lang="hu-HU"/>
              <a:t>anyagok és/vagy polimerek alkalmazása</a:t>
            </a:r>
          </a:p>
          <a:p>
            <a:r>
              <a:rPr lang="hu-HU"/>
              <a:t>minőség javítása és a teljesitők</a:t>
            </a:r>
            <a:r>
              <a:rPr lang="en-GB"/>
              <a:t>é</a:t>
            </a:r>
            <a:r>
              <a:rPr lang="hu-HU"/>
              <a:t>pesség fokozása</a:t>
            </a:r>
            <a:endParaRPr lang="en-GB"/>
          </a:p>
          <a:p>
            <a:pPr lvl="1"/>
            <a:r>
              <a:rPr lang="hu-HU"/>
              <a:t>kristálynövekedés gátlás</a:t>
            </a:r>
            <a:endParaRPr lang="en-GB"/>
          </a:p>
          <a:p>
            <a:pPr lvl="1"/>
            <a:r>
              <a:rPr lang="hu-HU"/>
              <a:t>könnyű diszpergálhatóság</a:t>
            </a:r>
            <a:endParaRPr lang="en-GB"/>
          </a:p>
          <a:p>
            <a:pPr lvl="1"/>
            <a:r>
              <a:rPr lang="hu-HU"/>
              <a:t>jobb kompatibilitás</a:t>
            </a:r>
          </a:p>
          <a:p>
            <a:r>
              <a:rPr lang="hu-HU"/>
              <a:t>jó ökotoxikol</a:t>
            </a:r>
            <a:r>
              <a:rPr lang="en-GB"/>
              <a:t>ó</a:t>
            </a:r>
            <a:r>
              <a:rPr lang="hu-HU"/>
              <a:t>giai tulajdonságok, kisebb környezeti terhelés</a:t>
            </a:r>
          </a:p>
          <a:p>
            <a:pPr lvl="1"/>
            <a:r>
              <a:rPr lang="hu-HU"/>
              <a:t>veszélyes komponensek mellőzése, használatuk csökkentése</a:t>
            </a:r>
          </a:p>
          <a:p>
            <a:pPr lvl="1"/>
            <a:r>
              <a:rPr lang="hu-HU"/>
              <a:t>vizes rendszerek alkalmazása </a:t>
            </a:r>
          </a:p>
          <a:p>
            <a:pPr lvl="1"/>
            <a:r>
              <a:rPr lang="hu-HU"/>
              <a:t>pormentes granulátum előáll</a:t>
            </a:r>
            <a:r>
              <a:rPr lang="en-GB"/>
              <a:t>í</a:t>
            </a:r>
            <a:r>
              <a:rPr lang="hu-HU"/>
              <a:t>tása</a:t>
            </a:r>
          </a:p>
          <a:p>
            <a:pPr lvl="1"/>
            <a:r>
              <a:rPr lang="hu-HU"/>
              <a:t>porok vízoldható fóliába történő csomagolása</a:t>
            </a:r>
          </a:p>
          <a:p>
            <a:pPr lvl="1"/>
            <a:r>
              <a:rPr lang="hu-HU"/>
              <a:t>mikrokapszulázás</a:t>
            </a:r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trendek </a:t>
            </a:r>
            <a:r>
              <a:rPr lang="en-GB" sz="4000"/>
              <a:t>a</a:t>
            </a:r>
            <a:r>
              <a:rPr lang="hu-HU" sz="4000"/>
              <a:t> növényvédőszerek formálási kémiájában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21ABC-7A40-4FA2-BB74-15516D0A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etilénoxid, oxirán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4D2A12-E902-4BAC-8EBD-1626853E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etoxilálási </a:t>
            </a:r>
            <a:r>
              <a:rPr lang="hu-HU" dirty="0"/>
              <a:t>fok: átlagos </a:t>
            </a:r>
            <a:r>
              <a:rPr lang="hu-HU" dirty="0" err="1"/>
              <a:t>etoxilálás</a:t>
            </a:r>
            <a:r>
              <a:rPr lang="hu-HU" dirty="0"/>
              <a:t> mértéke, különböző nagyságú molekulák &gt;&gt; azonos CAS szám</a:t>
            </a:r>
          </a:p>
          <a:p>
            <a:r>
              <a:rPr lang="en-GB" dirty="0"/>
              <a:t>n</a:t>
            </a:r>
            <a:r>
              <a:rPr lang="hu-HU"/>
              <a:t>övekvő </a:t>
            </a:r>
            <a:r>
              <a:rPr lang="hu-HU" err="1"/>
              <a:t>etoxilálási</a:t>
            </a:r>
            <a:r>
              <a:rPr lang="hu-HU"/>
              <a:t> fok &gt;</a:t>
            </a:r>
            <a:r>
              <a:rPr lang="en-GB"/>
              <a:t> </a:t>
            </a:r>
            <a:r>
              <a:rPr lang="hu-HU"/>
              <a:t>növekszik a v</a:t>
            </a:r>
            <a:r>
              <a:rPr lang="en-GB"/>
              <a:t>í</a:t>
            </a:r>
            <a:r>
              <a:rPr lang="hu-HU"/>
              <a:t>zoldhatóság</a:t>
            </a:r>
            <a:r>
              <a:rPr lang="hu-HU" dirty="0"/>
              <a:t>, növekszik a CLOUD </a:t>
            </a:r>
            <a:r>
              <a:rPr lang="hu-HU" dirty="0" err="1"/>
              <a:t>point</a:t>
            </a:r>
            <a:endParaRPr lang="hu-HU" dirty="0"/>
          </a:p>
          <a:p>
            <a:r>
              <a:rPr lang="hu-HU" dirty="0"/>
              <a:t>HLB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31558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159D1A-5D77-4292-9104-C99A2BEF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propilénoxid, oxirán-metil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C55892-0A2D-485F-A2F9-C8C8E2FC4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hidrofóbitást növeli</a:t>
            </a:r>
          </a:p>
          <a:p>
            <a:r>
              <a:rPr lang="hu-HU"/>
              <a:t>EO</a:t>
            </a:r>
            <a:r>
              <a:rPr lang="hu-HU" dirty="0"/>
              <a:t>/PO kondenzátumok:</a:t>
            </a:r>
          </a:p>
          <a:p>
            <a:pPr lvl="1"/>
            <a:r>
              <a:rPr lang="hu-HU"/>
              <a:t>block-polimerek</a:t>
            </a:r>
            <a:endParaRPr lang="hu-HU" dirty="0"/>
          </a:p>
          <a:p>
            <a:pPr lvl="1"/>
            <a:r>
              <a:rPr lang="hu-HU"/>
              <a:t>poloxamerek</a:t>
            </a:r>
            <a:endParaRPr lang="hu-HU" dirty="0"/>
          </a:p>
          <a:p>
            <a:pPr lvl="1"/>
            <a:r>
              <a:rPr lang="hu-HU"/>
              <a:t>random </a:t>
            </a:r>
            <a:r>
              <a:rPr lang="hu-HU" dirty="0"/>
              <a:t>polimerek  (micellaképződés „</a:t>
            </a:r>
            <a:r>
              <a:rPr lang="hu-HU"/>
              <a:t>fékezett”)</a:t>
            </a:r>
            <a:br>
              <a:rPr lang="en-GB"/>
            </a:br>
            <a:endParaRPr lang="hu-HU" dirty="0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/105</a:t>
            </a:r>
            <a:endParaRPr lang="en-GB"/>
          </a:p>
          <a:p>
            <a:pPr lvl="1"/>
            <a:r>
              <a:rPr lang="hu-HU"/>
              <a:t>Chimipal PE 403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</a:t>
            </a:r>
            <a:r>
              <a:rPr lang="hu-HU"/>
              <a:t>/TRS204</a:t>
            </a:r>
            <a:endParaRPr lang="en-GB"/>
          </a:p>
          <a:p>
            <a:pPr lvl="1"/>
            <a:r>
              <a:rPr lang="hu-HU"/>
              <a:t>Emulson </a:t>
            </a:r>
            <a:r>
              <a:rPr lang="hu-HU" dirty="0"/>
              <a:t>AG/TRS204N</a:t>
            </a:r>
          </a:p>
        </p:txBody>
      </p:sp>
    </p:spTree>
    <p:extLst>
      <p:ext uri="{BB962C8B-B14F-4D97-AF65-F5344CB8AC3E}">
        <p14:creationId xmlns:p14="http://schemas.microsoft.com/office/powerpoint/2010/main" val="89673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BED9EA-C9E7-4C15-AB27-9C1490A2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D-</a:t>
            </a:r>
            <a:r>
              <a:rPr lang="hu-HU" dirty="0" err="1"/>
              <a:t>sorbitol</a:t>
            </a:r>
            <a:r>
              <a:rPr lang="hu-HU" dirty="0"/>
              <a:t>  (C</a:t>
            </a:r>
            <a:r>
              <a:rPr lang="hu-HU" baseline="-25000" dirty="0"/>
              <a:t>6</a:t>
            </a:r>
            <a:r>
              <a:rPr lang="hu-HU" dirty="0"/>
              <a:t>H</a:t>
            </a:r>
            <a:r>
              <a:rPr lang="hu-HU" baseline="-25000" dirty="0"/>
              <a:t>14</a:t>
            </a:r>
            <a:r>
              <a:rPr lang="hu-HU" dirty="0"/>
              <a:t>O</a:t>
            </a:r>
            <a:r>
              <a:rPr lang="hu-HU" baseline="-25000" dirty="0"/>
              <a:t>6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39E1316-50FB-46F6-AA4B-7DBC94DF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74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015A35D-FAD9-438D-BA65-3045EF3C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47"/>
            <a:ext cx="12192000" cy="59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12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2B61A24-8D7B-46C5-9D60-193D4BA1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15230FE6-FAD8-4A7F-B440-F43482CE7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  <a:endParaRPr lang="hu-HU" sz="540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102" name="Rectangle 7">
            <a:extLst>
              <a:ext uri="{FF2B5EF4-FFF2-40B4-BE49-F238E27FC236}">
                <a16:creationId xmlns:a16="http://schemas.microsoft.com/office/drawing/2014/main" id="{A632CF95-9637-4C19-A1E7-96847E2B8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hu-HU"/>
              <a:t>amphiphatic molecule characterised by repetitive, identical monomeric units</a:t>
            </a:r>
            <a:endParaRPr lang="hu-HU" altLang="hu-HU"/>
          </a:p>
          <a:p>
            <a:pPr eaLnBrk="1" hangingPunct="1"/>
            <a:r>
              <a:rPr lang="en-US" altLang="hu-HU"/>
              <a:t>molecular weight </a:t>
            </a:r>
            <a:r>
              <a:rPr lang="it-IT" altLang="hu-HU"/>
              <a:t>MW &gt; 1000 g/mole</a:t>
            </a:r>
          </a:p>
          <a:p>
            <a:pPr eaLnBrk="1" hangingPunct="1"/>
            <a:r>
              <a:rPr lang="it-IT" altLang="hu-HU"/>
              <a:t>solution shows interfacial surface tension changes, surface potential modifications, interfacial phase rheology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03C1806D-AC3C-4DA8-8C5B-4B35966BC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4000"/>
              <a:t>traditional surfactants and polymeric surfactants</a:t>
            </a:r>
            <a:endParaRPr lang="hu-HU" sz="4000"/>
          </a:p>
        </p:txBody>
      </p:sp>
      <p:sp>
        <p:nvSpPr>
          <p:cNvPr id="5126" name="Rectangle 7">
            <a:extLst>
              <a:ext uri="{FF2B5EF4-FFF2-40B4-BE49-F238E27FC236}">
                <a16:creationId xmlns:a16="http://schemas.microsoft.com/office/drawing/2014/main" id="{FD5709A8-5C11-4DF1-8302-9D122C38B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main difference with monomeric surfactants (traditional):	</a:t>
            </a:r>
          </a:p>
          <a:p>
            <a:r>
              <a:rPr lang="it-IT" altLang="hu-HU"/>
              <a:t>slower micellisation	</a:t>
            </a:r>
          </a:p>
          <a:p>
            <a:r>
              <a:rPr lang="it-IT" altLang="hu-HU"/>
              <a:t>stronger interfacial adsorption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it-IT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hence are excellent stabilisers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829F8C1E-2FD1-417D-ADE1-2C94EFDD5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types of synthetic polymeric substances</a:t>
            </a:r>
            <a:endParaRPr lang="hu-HU" sz="3600"/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4E459E93-0122-47EF-B86C-BDE18EAC3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homopolymers</a:t>
            </a:r>
            <a:endParaRPr lang="hu-HU" altLang="hu-HU"/>
          </a:p>
          <a:p>
            <a:pPr eaLnBrk="1" hangingPunct="1"/>
            <a:r>
              <a:rPr lang="it-IT" altLang="hu-HU"/>
              <a:t>copolymers</a:t>
            </a:r>
            <a:endParaRPr lang="hu-HU" altLang="hu-HU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A-B-A block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>
            <a:extLst>
              <a:ext uri="{FF2B5EF4-FFF2-40B4-BE49-F238E27FC236}">
                <a16:creationId xmlns:a16="http://schemas.microsoft.com/office/drawing/2014/main" id="{21CF830E-C6BC-42B1-9886-A73A14EE5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structural units in surfactant molecules</a:t>
            </a:r>
            <a:endParaRPr lang="hu-HU" sz="3600"/>
          </a:p>
        </p:txBody>
      </p:sp>
      <p:sp>
        <p:nvSpPr>
          <p:cNvPr id="7174" name="Rectangle 7">
            <a:extLst>
              <a:ext uri="{FF2B5EF4-FFF2-40B4-BE49-F238E27FC236}">
                <a16:creationId xmlns:a16="http://schemas.microsoft.com/office/drawing/2014/main" id="{20EBEB3A-735F-4AC2-887D-1845A4458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hydrophil/hydrophobe or lipophobe/lipophil parts</a:t>
            </a:r>
            <a:endParaRPr lang="hu-HU" altLang="hu-HU"/>
          </a:p>
          <a:p>
            <a:pPr eaLnBrk="1" hangingPunct="1"/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pPr eaLnBrk="1" hangingPunct="1"/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environmental impacts</a:t>
            </a:r>
          </a:p>
          <a:p>
            <a:r>
              <a:rPr lang="en-GB"/>
              <a:t>safer for humans</a:t>
            </a:r>
          </a:p>
          <a:p>
            <a:r>
              <a:rPr lang="en-GB"/>
              <a:t>higher efficency</a:t>
            </a:r>
          </a:p>
          <a:p>
            <a:r>
              <a:rPr lang="en-GB"/>
              <a:t>influence MRL (Max Residue Level)</a:t>
            </a:r>
          </a:p>
          <a:p>
            <a:r>
              <a:rPr lang="en-GB"/>
              <a:t>controlled release, capsulation</a:t>
            </a:r>
          </a:p>
          <a:p>
            <a:r>
              <a:rPr lang="en-GB"/>
              <a:t>improved quality</a:t>
            </a:r>
          </a:p>
          <a:p>
            <a:r>
              <a:rPr lang="en-GB"/>
              <a:t>high loading, more concentrated compositions</a:t>
            </a:r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trends and drivers in formulation chemistry and delivery technology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C6B0660-2F1C-43FF-82F5-910BA83A2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lang="en-GB" sz="3600"/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1A704BA-8125-4747-8EFC-73BC04236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multiple anchoring points at interface</a:t>
            </a:r>
          </a:p>
          <a:p>
            <a:pPr eaLnBrk="1" hangingPunct="1"/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pPr eaLnBrk="1" hangingPunct="1"/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B2307BA-468B-48C4-A616-72956844B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properties of adsorption layers of polymers</a:t>
            </a:r>
            <a:endParaRPr lang="en-GB" sz="3600"/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EB246671-374A-4F7D-80CA-7264DFA56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pPr eaLnBrk="1" hangingPunct="1"/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pPr eaLnBrk="1" hangingPunct="1"/>
            <a:r>
              <a:rPr lang="it-IT" altLang="hu-HU"/>
              <a:t>increase in interfacial viscosity</a:t>
            </a:r>
          </a:p>
          <a:p>
            <a:pPr eaLnBrk="1" hangingPunct="1"/>
            <a:endParaRPr lang="en-GB" altLang="hu-H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>
            <a:extLst>
              <a:ext uri="{FF2B5EF4-FFF2-40B4-BE49-F238E27FC236}">
                <a16:creationId xmlns:a16="http://schemas.microsoft.com/office/drawing/2014/main" id="{D882BFB7-BFC6-4D45-AC04-F4A05AF74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0246" name="Rectangle 7">
            <a:extLst>
              <a:ext uri="{FF2B5EF4-FFF2-40B4-BE49-F238E27FC236}">
                <a16:creationId xmlns:a16="http://schemas.microsoft.com/office/drawing/2014/main" id="{406B4832-17C5-4502-B782-5A654EAB4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liquid fomulations (SC, SE, EW)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dispersing agent/emulsifier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crystal growth inhibitor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/>
              <a:t> thickening agent</a:t>
            </a:r>
          </a:p>
          <a:p>
            <a:pPr lvl="1" eaLnBrk="1" hangingPunct="1">
              <a:lnSpc>
                <a:spcPct val="90000"/>
              </a:lnSpc>
            </a:pPr>
            <a:endParaRPr lang="it-IT" altLang="hu-HU"/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it-IT" altLang="hu-HU"/>
              <a:t>in order to 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>
            <a:extLst>
              <a:ext uri="{FF2B5EF4-FFF2-40B4-BE49-F238E27FC236}">
                <a16:creationId xmlns:a16="http://schemas.microsoft.com/office/drawing/2014/main" id="{5B50AA43-7F5A-4945-A648-38C09A421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some functions of polymeric substance in formulations</a:t>
            </a:r>
            <a:endParaRPr lang="hu-HU" sz="3600"/>
          </a:p>
        </p:txBody>
      </p:sp>
      <p:sp>
        <p:nvSpPr>
          <p:cNvPr id="11270" name="Rectangle 7">
            <a:extLst>
              <a:ext uri="{FF2B5EF4-FFF2-40B4-BE49-F238E27FC236}">
                <a16:creationId xmlns:a16="http://schemas.microsoft.com/office/drawing/2014/main" id="{BDC60DAC-FA74-46BB-90A4-108DB8039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in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for solid formulations (WG, WP)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dispersing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binder, agglomeration agent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hu-HU" sz="2800"/>
              <a:t> water soluble bags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</a:pPr>
            <a:endParaRPr lang="it-IT" altLang="hu-HU" sz="280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 sz="2200"/>
              <a:t>							</a:t>
            </a:r>
            <a:endParaRPr lang="hu-HU" altLang="hu-HU" sz="220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44B07586-10BC-463A-86BB-19AC6D5E1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applications</a:t>
            </a:r>
            <a:endParaRPr lang="hu-HU" sz="360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8B7867AA-614E-4ED8-9BF9-A5D277C63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seed treatment formulations</a:t>
            </a:r>
          </a:p>
          <a:p>
            <a:pPr lvl="1" eaLnBrk="1" hangingPunct="1"/>
            <a:r>
              <a:rPr lang="it-IT" altLang="hu-HU" sz="2800"/>
              <a:t> filming, coating agent</a:t>
            </a:r>
            <a:endParaRPr lang="hu-HU" altLang="hu-HU" sz="2800"/>
          </a:p>
          <a:p>
            <a:pPr eaLnBrk="1" hangingPunct="1"/>
            <a:r>
              <a:rPr lang="it-IT" altLang="hu-HU"/>
              <a:t>anti-drift properties for sprayable formulations</a:t>
            </a:r>
          </a:p>
          <a:p>
            <a:pPr eaLnBrk="1" hangingPunct="1"/>
            <a:r>
              <a:rPr lang="it-IT" altLang="hu-HU"/>
              <a:t>rainfastness</a:t>
            </a:r>
          </a:p>
          <a:p>
            <a:pPr eaLnBrk="1" hangingPunct="1"/>
            <a:r>
              <a:rPr lang="it-IT" altLang="hu-HU"/>
              <a:t>compatibility agent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>
            <a:extLst>
              <a:ext uri="{FF2B5EF4-FFF2-40B4-BE49-F238E27FC236}">
                <a16:creationId xmlns:a16="http://schemas.microsoft.com/office/drawing/2014/main" id="{3A58747B-F106-4A2A-A027-EFBC180F0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natural and synthetic  products</a:t>
            </a:r>
            <a:endParaRPr lang="hu-HU" sz="3600"/>
          </a:p>
        </p:txBody>
      </p:sp>
      <p:sp>
        <p:nvSpPr>
          <p:cNvPr id="13318" name="Rectangle 7">
            <a:extLst>
              <a:ext uri="{FF2B5EF4-FFF2-40B4-BE49-F238E27FC236}">
                <a16:creationId xmlns:a16="http://schemas.microsoft.com/office/drawing/2014/main" id="{768C0967-041C-4764-BAA7-608935E5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natural polymers based on polysaccharides</a:t>
            </a:r>
          </a:p>
          <a:p>
            <a:pPr eaLnBrk="1" hangingPunct="1"/>
            <a:r>
              <a:rPr lang="it-IT" altLang="hu-HU"/>
              <a:t>polyelectrolytes based on lignins</a:t>
            </a:r>
          </a:p>
          <a:p>
            <a:pPr eaLnBrk="1" hangingPunct="1"/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pPr eaLnBrk="1" hangingPunct="1"/>
            <a:r>
              <a:rPr lang="it-IT" altLang="hu-HU"/>
              <a:t>fully synthetic polymers</a:t>
            </a:r>
            <a:endParaRPr lang="hu-HU" altLang="hu-HU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32B5B6-726E-40B8-8701-62C006DE8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typically low condensation degree products</a:t>
            </a:r>
            <a:endParaRPr lang="en-GB" sz="3600"/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135F3C80-5D66-4F92-A6B3-B4A95383F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hu-HU"/>
              <a:t>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methylnaphthalene derivates</a:t>
            </a:r>
          </a:p>
          <a:p>
            <a:pPr eaLnBrk="1" hangingPunct="1">
              <a:lnSpc>
                <a:spcPct val="90000"/>
              </a:lnSpc>
            </a:pPr>
            <a:r>
              <a:rPr lang="it-IT" altLang="hu-HU"/>
              <a:t>cresol derivates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condensation degree: 2-10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31DC321-9325-42C0-8A6B-793382D64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it-IT" sz="3600"/>
              <a:t>other polyelectrolytes</a:t>
            </a:r>
            <a:endParaRPr lang="en-GB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366" name="Rectangle 3">
            <a:extLst>
              <a:ext uri="{FF2B5EF4-FFF2-40B4-BE49-F238E27FC236}">
                <a16:creationId xmlns:a16="http://schemas.microsoft.com/office/drawing/2014/main" id="{F1A80303-0427-4F9C-BA5F-FDBBE5C7B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it-IT" altLang="hu-HU"/>
              <a:t>having aromatic rings</a:t>
            </a:r>
          </a:p>
          <a:p>
            <a:pPr lvl="1" eaLnBrk="1" hangingPunct="1"/>
            <a:r>
              <a:rPr lang="it-IT" altLang="hu-HU" sz="2800"/>
              <a:t>lignin sulfonates (sodium, calcium or ammonium salts)</a:t>
            </a:r>
          </a:p>
          <a:p>
            <a:pPr lvl="1" eaLnBrk="1" hangingPunct="1"/>
            <a:r>
              <a:rPr lang="it-IT" altLang="hu-HU" sz="2800"/>
              <a:t>modified lignin sulfonates</a:t>
            </a:r>
          </a:p>
          <a:p>
            <a:pPr eaLnBrk="1" hangingPunct="1"/>
            <a:r>
              <a:rPr lang="it-IT" altLang="hu-HU"/>
              <a:t>without aromatic rings</a:t>
            </a:r>
          </a:p>
          <a:p>
            <a:pPr lvl="1" eaLnBrk="1" hangingPunct="1"/>
            <a:r>
              <a:rPr lang="it-IT" altLang="hu-HU" sz="2800"/>
              <a:t> acrylates</a:t>
            </a:r>
          </a:p>
          <a:p>
            <a:pPr lvl="1" eaLnBrk="1" hangingPunct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A4DD6EC-96C9-4096-A12F-5B757C65A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it-IT" sz="3600"/>
              <a:t>anchoring groups, points for hydrophobe interactions</a:t>
            </a:r>
            <a:endParaRPr lang="en-GB" sz="360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0FBBD403-1C83-4DD9-9F87-DEDE11905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756037" cy="4351338"/>
          </a:xfrm>
        </p:spPr>
        <p:txBody>
          <a:bodyPr/>
          <a:lstStyle/>
          <a:p>
            <a:pPr eaLnBrk="1" hangingPunct="1"/>
            <a:r>
              <a:rPr lang="it-IT" altLang="hu-HU"/>
              <a:t>groups containing delocalised electrons (conjugated double bounds...)</a:t>
            </a:r>
          </a:p>
          <a:p>
            <a:pPr lvl="1" eaLnBrk="1" hangingPunct="1"/>
            <a:r>
              <a:rPr lang="it-IT" altLang="hu-HU" sz="2800"/>
              <a:t> aromatic rings</a:t>
            </a:r>
          </a:p>
          <a:p>
            <a:pPr eaLnBrk="1" hangingPunct="1"/>
            <a:r>
              <a:rPr lang="it-IT" altLang="hu-HU"/>
              <a:t>groups not containing delocalised electrons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A4DAEDE-C58B-4574-9BB2-0E3EDB34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A</a:t>
            </a:r>
            <a:r>
              <a:rPr lang="it-IT"/>
              <a:t>-B-A block polymeric compounds</a:t>
            </a:r>
            <a:endParaRPr lang="en-GB"/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293D8B27-77CC-4590-B809-337F75A61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n</a:t>
            </a:r>
            <a:r>
              <a:rPr lang="hu-HU"/>
              <a:t>onylphenol derivatives</a:t>
            </a:r>
          </a:p>
          <a:p>
            <a:r>
              <a:rPr lang="hu-HU"/>
              <a:t>N-methyl pyrrolidone</a:t>
            </a:r>
          </a:p>
          <a:p>
            <a:r>
              <a:rPr lang="en-GB"/>
              <a:t>k</a:t>
            </a:r>
            <a:r>
              <a:rPr lang="hu-HU"/>
              <a:t>eton solvents (cyclohexanon, isoforone)</a:t>
            </a:r>
          </a:p>
          <a:p>
            <a:r>
              <a:rPr lang="en-GB"/>
              <a:t>a</a:t>
            </a:r>
            <a:r>
              <a:rPr lang="hu-HU"/>
              <a:t>romatic C9 solvents: use naphthalene depleted versions</a:t>
            </a:r>
          </a:p>
          <a:p>
            <a:r>
              <a:rPr lang="en-GB"/>
              <a:t>h</a:t>
            </a:r>
            <a:r>
              <a:rPr lang="hu-HU"/>
              <a:t>igh volatile and/or low flash point solvents</a:t>
            </a:r>
          </a:p>
          <a:p>
            <a:r>
              <a:rPr lang="en-GB"/>
              <a:t>r</a:t>
            </a:r>
            <a:r>
              <a:rPr lang="hu-HU"/>
              <a:t>hodamin B colorant</a:t>
            </a:r>
          </a:p>
          <a:p>
            <a:r>
              <a:rPr lang="hu-HU"/>
              <a:t>Tallow amine ethoxylates (request of substitution due to fish toxicity)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hazard components to be replaced or </a:t>
            </a:r>
            <a:br>
              <a:rPr lang="en-GB" sz="4000"/>
            </a:br>
            <a:r>
              <a:rPr lang="en-GB" sz="4000"/>
              <a:t>limitation of their application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196AFB-C170-4A3E-8A28-0674647F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SORBITAN:   </a:t>
            </a:r>
            <a:r>
              <a:rPr lang="hu-HU" sz="2800" dirty="0"/>
              <a:t>(3</a:t>
            </a:r>
            <a:r>
              <a:rPr lang="hu-HU" sz="2800" i="1" dirty="0"/>
              <a:t>S</a:t>
            </a:r>
            <a:r>
              <a:rPr lang="hu-HU" sz="2800" dirty="0"/>
              <a:t>)-2-(1,2-Dihydroxyethyl)tetrahydrofuran-3,4-diol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9C3B1A0-1E50-41A8-A42C-7113C219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solubilised lipophilic active ingredient in aqueous phase</a:t>
            </a:r>
          </a:p>
          <a:p>
            <a:r>
              <a:rPr lang="hu-HU"/>
              <a:t>microemulsions</a:t>
            </a:r>
          </a:p>
          <a:p>
            <a:r>
              <a:rPr lang="hu-HU"/>
              <a:t>nanosuspensions (nucleation technology route)</a:t>
            </a:r>
          </a:p>
          <a:p>
            <a:r>
              <a:rPr lang="hu-HU"/>
              <a:t>molecular capsulation (cyclodextrin as carrier)</a:t>
            </a:r>
          </a:p>
          <a:p>
            <a:r>
              <a:rPr lang="hu-HU"/>
              <a:t>nanocapsulations (liposomes)</a:t>
            </a:r>
            <a:br>
              <a:rPr lang="en-GB"/>
            </a:br>
            <a:endParaRPr lang="hu-HU"/>
          </a:p>
          <a:p>
            <a:r>
              <a:rPr lang="en-GB"/>
              <a:t>c</a:t>
            </a:r>
            <a:r>
              <a:rPr lang="hu-HU"/>
              <a:t>hallenges</a:t>
            </a:r>
            <a:r>
              <a:rPr lang="en-GB"/>
              <a:t>:</a:t>
            </a:r>
          </a:p>
          <a:p>
            <a:pPr lvl="1"/>
            <a:r>
              <a:rPr lang="hu-HU"/>
              <a:t>preparation and stabilisation</a:t>
            </a:r>
            <a:endParaRPr lang="en-GB"/>
          </a:p>
          <a:p>
            <a:pPr lvl="1"/>
            <a:r>
              <a:rPr lang="hu-HU"/>
              <a:t>efficacy and phytotoxicity </a:t>
            </a:r>
            <a:r>
              <a:rPr lang="en-GB"/>
              <a:t>(</a:t>
            </a:r>
            <a:r>
              <a:rPr lang="hu-HU"/>
              <a:t>adjuvancy: effect of nano-size)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nanotechnology: systems containing nanoparticles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1072E7-D48C-4DA1-B2EC-7E285C166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05697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C65C46-E064-4C86-A1BF-4DF1C55B73C0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73A5453-A42C-49FE-8D75-9765DBF51402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1D52CCC-C275-4B7A-9D1C-0A5E854D1315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C41A03E-6D3C-4346-AD4E-85113D968C80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988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1724</Words>
  <Application>Microsoft Office PowerPoint</Application>
  <PresentationFormat>Widescreen</PresentationFormat>
  <Paragraphs>312</Paragraphs>
  <Slides>70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nem-ionos felületaktív anyagok</vt:lpstr>
      <vt:lpstr>etilénoxid, oxirán</vt:lpstr>
      <vt:lpstr>propilénoxid, oxirán-metil</vt:lpstr>
      <vt:lpstr>D-sorbitol  (C6H14O6)</vt:lpstr>
      <vt:lpstr>PowerPoint Presentation</vt:lpstr>
      <vt:lpstr>PowerPoint Presentation</vt:lpstr>
      <vt:lpstr>polimer tenzidek</vt:lpstr>
      <vt:lpstr>definitions</vt:lpstr>
      <vt:lpstr>traditional surfactants and polymeric surfactants</vt:lpstr>
      <vt:lpstr>types of synthetic polymeric substances</vt:lpstr>
      <vt:lpstr>structural units in surfactant molecules</vt:lpstr>
      <vt:lpstr>polymeric structure: repetitive units in anchoring chain</vt:lpstr>
      <vt:lpstr>properties of adsorption layers of polymers</vt:lpstr>
      <vt:lpstr>some functions of polymeric substance in formulations</vt:lpstr>
      <vt:lpstr>some functions of polymeric substance in formulations</vt:lpstr>
      <vt:lpstr>other applications</vt:lpstr>
      <vt:lpstr>natural and synthetic  products</vt:lpstr>
      <vt:lpstr>typically low condensation degree products</vt:lpstr>
      <vt:lpstr>other polyelectrolytes</vt:lpstr>
      <vt:lpstr>anchoring groups, points for hydrophobe interactions</vt:lpstr>
      <vt:lpstr>A-B-A block polymeric compounds</vt:lpstr>
      <vt:lpstr>SORBITAN:   (3S)-2-(1,2-Dihydroxyethyl)tetrahydrofuran-3,4-diol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40</cp:revision>
  <dcterms:created xsi:type="dcterms:W3CDTF">2020-05-13T09:40:27Z</dcterms:created>
  <dcterms:modified xsi:type="dcterms:W3CDTF">2020-05-13T10:30:17Z</dcterms:modified>
</cp:coreProperties>
</file>